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8" r:id="rId2"/>
    <p:sldId id="319" r:id="rId3"/>
    <p:sldId id="328" r:id="rId4"/>
    <p:sldId id="329" r:id="rId5"/>
    <p:sldId id="317" r:id="rId6"/>
    <p:sldId id="320" r:id="rId7"/>
    <p:sldId id="321" r:id="rId8"/>
    <p:sldId id="326" r:id="rId9"/>
    <p:sldId id="323" r:id="rId10"/>
    <p:sldId id="332" r:id="rId11"/>
    <p:sldId id="324" r:id="rId12"/>
    <p:sldId id="264" r:id="rId13"/>
    <p:sldId id="263" r:id="rId14"/>
    <p:sldId id="302" r:id="rId15"/>
    <p:sldId id="309" r:id="rId16"/>
    <p:sldId id="304" r:id="rId17"/>
    <p:sldId id="311" r:id="rId18"/>
    <p:sldId id="306" r:id="rId19"/>
    <p:sldId id="312" r:id="rId20"/>
    <p:sldId id="313" r:id="rId21"/>
    <p:sldId id="314" r:id="rId22"/>
    <p:sldId id="333" r:id="rId23"/>
    <p:sldId id="334" r:id="rId24"/>
    <p:sldId id="335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3784" autoAdjust="0"/>
  </p:normalViewPr>
  <p:slideViewPr>
    <p:cSldViewPr snapToGrid="0">
      <p:cViewPr>
        <p:scale>
          <a:sx n="66" d="100"/>
          <a:sy n="66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2F745-45DB-4AB5-B0EF-989801CC6BD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40E2D-932F-4136-90FB-4D81FCEF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3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72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Ielts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AMES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Idiom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livestream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Speaking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40E2D-932F-4136-90FB-4D81FCEFEB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0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40E2D-932F-4136-90FB-4D81FCEFEB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0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đích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40E2D-932F-4136-90FB-4D81FCEFEB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7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40E2D-932F-4136-90FB-4D81FCEFEB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9C8E-178C-4A86-966E-DB2C3B2FC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495E5-B39A-4838-9D8B-B202F5524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40D4-B570-4065-9781-1070255C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B1981-B8F1-45ED-A6CF-9B6D91F8D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DDE8-5FE5-4857-9FFA-C1F66FDF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AE06-069B-49C2-89C0-78FA6AA4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615CC-E442-45AD-A2B9-C4A428714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7F322-96FD-4DF5-8AC4-4068C04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8301-78CE-440C-893B-9490128E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9A52-CFEA-4093-B3B7-62CAB549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8F82F-75E0-45CE-A7D1-2FA23244B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2828F-3903-4AC5-9821-0C7C083AE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23651-A9E4-4E7E-96D5-E9B22FD3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0B17-2095-482C-9862-2313A481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07-482C-464F-802D-DCB6E609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22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87233" y="2655767"/>
            <a:ext cx="541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556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5161350" y="1641392"/>
            <a:ext cx="1874771" cy="15818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2170967" y="1905100"/>
            <a:ext cx="3628400" cy="3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&gt;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6392732" y="1905100"/>
            <a:ext cx="3628400" cy="3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&gt;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409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8CB1-A0A3-4E81-BEE8-00CB9DE6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3377-515E-4DA5-B9B1-CDD1C961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DF63-7EA0-4152-B5B6-3160866C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568AF-ED45-4F08-A8F6-9740DF5A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CE001-5E0D-4CCF-9D60-6953B8A6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9001-605A-44A5-BBD1-13635608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548D5-8D0F-4D03-A6D8-F9155BF6F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4112-8712-413F-82C6-0420260B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F19E2-66E4-4D58-B075-7F60E99F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2D4D-5DE1-49B0-925F-D83B13D6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BD00-D17C-4CAD-8944-47670559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4948-9EC9-4ACB-BE0A-36FDC3FA4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B177-9BE4-44FC-AEE9-66CD6FF07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FC602-4B18-4B62-8C8B-2FA5D810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91BBD-BCFF-43BD-A9C4-19495785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5DCB1-B87C-4E5A-A6BD-A58644F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2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FCA8-58C6-40BF-BD1C-0BB0413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FA66-1C65-451A-BB31-A2FB4CA7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92BA9-99B1-4441-BC7B-B0170FA21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D7E15-06B5-40C0-AE15-79AC7C9E3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EFF4A-C1A7-4465-B51F-4EB757DD5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D0926-B46B-41F3-B1D7-B485AD58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79F0E-2608-426C-AFE9-44BDFE8A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E907-1483-4C6A-9CFD-C86944D6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EA8F-5214-4CD7-8E26-BEF44AFB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A2990-2955-4D71-8C35-E959A262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17410-5D73-4127-929E-BCDACC1F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C3A47-3790-4546-AFD2-83E5B3FD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4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85598-58C2-4196-8B4E-84A38447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17037-E160-40F6-8801-2F572A3B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3198D-6BA6-40F8-BFE2-E84A12E1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4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4724-43CB-46CE-9593-5674952C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FD0BE-939F-44EF-96B8-6FC1AD7C7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A037-D1FA-48EA-B313-C6A365CAE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BAF4-1F50-4E72-8B9D-B11057C1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817D-43A9-4DD2-AE74-7D7CAD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7FA79-87A3-44EE-8537-8B7D3BAF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3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044-2865-4CF7-9517-377E189A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634DD-17A1-4A7E-9A4F-D304CDA4B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599F7-0DBA-4F7C-BFF2-F0ED68ED9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136F7-C0EF-44C2-99E4-722CC366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9B7CE-2443-472B-92A0-15D1A6D1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4D158-9632-444D-A5EF-646011F3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7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0E1E2-7D28-4BDF-89E0-CFACF33E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41445-0991-4A80-A6E1-C383BF786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49F26-625D-4130-81C3-BEE7CBF8C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F98DE-634E-491C-AA6E-D0D707C0ED3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D7EEC-72B6-4CE9-B0CE-0F0AB56E1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2CEF1-71BA-422E-8A7B-B99D8C0B2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BA797-6DFD-46D5-B9BC-9F80D0F4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ictionary.cambridge.org/dictionary/english/extremely" TargetMode="External"/><Relationship Id="rId7" Type="http://schemas.openxmlformats.org/officeDocument/2006/relationships/hyperlink" Target="https://dictionary.cambridge.org/dictionary/english/news" TargetMode="External"/><Relationship Id="rId2" Type="http://schemas.openxmlformats.org/officeDocument/2006/relationships/hyperlink" Target="https://dictionary.cambridge.org/dictionary/english/become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ictionary.cambridge.org/dictionary/english/tell" TargetMode="External"/><Relationship Id="rId5" Type="http://schemas.openxmlformats.org/officeDocument/2006/relationships/hyperlink" Target="https://dictionary.cambridge.org/dictionary/english/excite" TargetMode="External"/><Relationship Id="rId4" Type="http://schemas.openxmlformats.org/officeDocument/2006/relationships/hyperlink" Target="https://dictionary.cambridge.org/dictionary/english/angr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ictionary.cambridge.org/dictionary/english/birt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ictionary.cambridge.org/dictionary/english/rich" TargetMode="External"/><Relationship Id="rId5" Type="http://schemas.openxmlformats.org/officeDocument/2006/relationships/hyperlink" Target="https://dictionary.cambridge.org/dictionary/english/position" TargetMode="External"/><Relationship Id="rId4" Type="http://schemas.openxmlformats.org/officeDocument/2006/relationships/hyperlink" Target="https://dictionary.cambridge.org/dictionary/english/socia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expensive" TargetMode="External"/><Relationship Id="rId7" Type="http://schemas.openxmlformats.org/officeDocument/2006/relationships/hyperlink" Target="https://dictionary.cambridge.org/dictionary/english/le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ictionary.cambridge.org/dictionary/english/arm" TargetMode="External"/><Relationship Id="rId5" Type="http://schemas.openxmlformats.org/officeDocument/2006/relationships/hyperlink" Target="https://dictionary.cambridge.org/dictionary/english/work" TargetMode="External"/><Relationship Id="rId4" Type="http://schemas.openxmlformats.org/officeDocument/2006/relationships/hyperlink" Target="https://dictionary.cambridge.org/dictionary/english/repai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explai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ictionary.cambridge.org/dictionary/english/detail" TargetMode="External"/><Relationship Id="rId4" Type="http://schemas.openxmlformats.org/officeDocument/2006/relationships/hyperlink" Target="https://dictionary.cambridge.org/dictionary/english/happe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r>
              <a:rPr lang="en-US" sz="3200" dirty="0"/>
              <a:t>Verbs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704975"/>
            <a:ext cx="6562725" cy="391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 money on doing something: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money to do something: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Bargain: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 money: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m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/>
              <a:t>Invest (v): </a:t>
            </a:r>
            <a:r>
              <a:rPr lang="en-US" sz="2800" dirty="0" err="1"/>
              <a:t>đầu</a:t>
            </a:r>
            <a:r>
              <a:rPr lang="en-US" sz="2800" dirty="0"/>
              <a:t> t</a:t>
            </a:r>
            <a:r>
              <a:rPr lang="vi-VN" sz="2800" dirty="0"/>
              <a:t>ư</a:t>
            </a:r>
            <a:r>
              <a:rPr lang="en-US" sz="2800" dirty="0"/>
              <a:t> +in </a:t>
            </a:r>
          </a:p>
          <a:p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65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r>
              <a:rPr lang="en-US" sz="3200" dirty="0"/>
              <a:t>Part 1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838325"/>
            <a:ext cx="6562725" cy="3781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2. Do you have a job and earn your own money? </a:t>
            </a:r>
          </a:p>
          <a:p>
            <a:r>
              <a:rPr lang="en-US" sz="2800" dirty="0"/>
              <a:t>- Well, as you might know, </a:t>
            </a:r>
            <a:r>
              <a:rPr lang="en-US" sz="2800" dirty="0" err="1"/>
              <a:t>Im</a:t>
            </a:r>
            <a:r>
              <a:rPr lang="en-US" sz="2800" dirty="0"/>
              <a:t> a high school student, so I always </a:t>
            </a:r>
            <a:r>
              <a:rPr lang="en-US" sz="2800" b="1" dirty="0"/>
              <a:t>up to my ears </a:t>
            </a:r>
            <a:r>
              <a:rPr lang="en-US" sz="2800" dirty="0"/>
              <a:t>with a lot of homework, assignments, exams and so on. That’s why I have to live on my parents’ allowance every month. </a:t>
            </a:r>
          </a:p>
        </p:txBody>
      </p:sp>
    </p:spTree>
    <p:extLst>
      <p:ext uri="{BB962C8B-B14F-4D97-AF65-F5344CB8AC3E}">
        <p14:creationId xmlns:p14="http://schemas.microsoft.com/office/powerpoint/2010/main" val="144589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r>
              <a:rPr lang="en-US" sz="3200" dirty="0"/>
              <a:t>Part 2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838325"/>
            <a:ext cx="6562725" cy="3781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/>
              <a:t>Describe something you have bought recently.</a:t>
            </a:r>
          </a:p>
          <a:p>
            <a:r>
              <a:rPr lang="en-US" sz="2800" dirty="0"/>
              <a:t>You should say: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What it was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Where you bought it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Whether it was good value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And explain why you bought it.</a:t>
            </a:r>
          </a:p>
        </p:txBody>
      </p:sp>
    </p:spTree>
    <p:extLst>
      <p:ext uri="{BB962C8B-B14F-4D97-AF65-F5344CB8AC3E}">
        <p14:creationId xmlns:p14="http://schemas.microsoft.com/office/powerpoint/2010/main" val="246516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9362CF-1E32-42AE-9C73-94CFB6A0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966" y="1905099"/>
            <a:ext cx="4401283" cy="4048025"/>
          </a:xfrm>
        </p:spPr>
        <p:txBody>
          <a:bodyPr/>
          <a:lstStyle/>
          <a:p>
            <a:r>
              <a:rPr lang="en-US" dirty="0"/>
              <a:t>Idiom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/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xứ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3B6365-6863-4680-8124-3C420BDAF7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72249" y="1905100"/>
            <a:ext cx="3448883" cy="3878400"/>
          </a:xfrm>
        </p:spPr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" </a:t>
            </a:r>
            <a:r>
              <a:rPr lang="en-US" dirty="0" err="1"/>
              <a:t>của</a:t>
            </a:r>
            <a:r>
              <a:rPr lang="en-US" dirty="0"/>
              <a:t> idiom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IELTS Speaking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12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058930-2E72-469F-9709-93D271EAD327}"/>
              </a:ext>
            </a:extLst>
          </p:cNvPr>
          <p:cNvSpPr/>
          <p:nvPr/>
        </p:nvSpPr>
        <p:spPr>
          <a:xfrm>
            <a:off x="4457700" y="1144985"/>
            <a:ext cx="4215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an Idioms?</a:t>
            </a:r>
          </a:p>
        </p:txBody>
      </p:sp>
    </p:spTree>
    <p:extLst>
      <p:ext uri="{BB962C8B-B14F-4D97-AF65-F5344CB8AC3E}">
        <p14:creationId xmlns:p14="http://schemas.microsoft.com/office/powerpoint/2010/main" val="291654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9362CF-1E32-42AE-9C73-94CFB6A0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967" y="1905099"/>
            <a:ext cx="3628400" cy="4048025"/>
          </a:xfrm>
        </p:spPr>
        <p:txBody>
          <a:bodyPr/>
          <a:lstStyle/>
          <a:p>
            <a:pPr lvl="0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idiom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ngắn</a:t>
            </a:r>
            <a:endParaRPr lang="en-US" dirty="0"/>
          </a:p>
          <a:p>
            <a:pPr lvl="0"/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/ </a:t>
            </a:r>
            <a:r>
              <a:rPr lang="en-US" dirty="0" err="1"/>
              <a:t>hình</a:t>
            </a:r>
            <a:r>
              <a:rPr lang="en-US" dirty="0"/>
              <a:t> dung</a:t>
            </a:r>
          </a:p>
          <a:p>
            <a:r>
              <a:rPr lang="en-US" i="1" dirty="0" err="1"/>
              <a:t>Kích</a:t>
            </a:r>
            <a:r>
              <a:rPr lang="en-US" i="1" dirty="0"/>
              <a:t> </a:t>
            </a:r>
            <a:r>
              <a:rPr lang="en-US" i="1" dirty="0" err="1"/>
              <a:t>thích</a:t>
            </a:r>
            <a:r>
              <a:rPr lang="en-US" i="1" dirty="0"/>
              <a:t> </a:t>
            </a:r>
            <a:r>
              <a:rPr lang="en-US" i="1" dirty="0" err="1"/>
              <a:t>não</a:t>
            </a:r>
            <a:r>
              <a:rPr lang="en-US" i="1" dirty="0"/>
              <a:t> </a:t>
            </a:r>
            <a:r>
              <a:rPr lang="en-US" i="1" dirty="0" err="1"/>
              <a:t>bộ</a:t>
            </a:r>
            <a:r>
              <a:rPr lang="en-US" i="1" dirty="0"/>
              <a:t>, </a:t>
            </a:r>
            <a:r>
              <a:rPr lang="en-US" i="1" dirty="0" err="1"/>
              <a:t>tạo</a:t>
            </a:r>
            <a:r>
              <a:rPr lang="en-US" i="1" dirty="0"/>
              <a:t> </a:t>
            </a:r>
            <a:r>
              <a:rPr lang="en-US" i="1" dirty="0" err="1"/>
              <a:t>ấn</a:t>
            </a:r>
            <a:r>
              <a:rPr lang="en-US" i="1" dirty="0"/>
              <a:t> </a:t>
            </a:r>
            <a:r>
              <a:rPr lang="en-US" i="1" dirty="0" err="1"/>
              <a:t>tượng</a:t>
            </a:r>
            <a:r>
              <a:rPr lang="en-US" i="1" dirty="0"/>
              <a:t> </a:t>
            </a:r>
            <a:r>
              <a:rPr lang="en-US" i="1" dirty="0" err="1"/>
              <a:t>sâu</a:t>
            </a:r>
            <a:r>
              <a:rPr lang="en-US" i="1" dirty="0"/>
              <a:t> </a:t>
            </a:r>
            <a:r>
              <a:rPr lang="en-US" i="1" dirty="0" err="1"/>
              <a:t>đậm</a:t>
            </a:r>
            <a:endParaRPr lang="en-US" dirty="0"/>
          </a:p>
          <a:p>
            <a:pPr marL="135464" lv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3B6365-6863-4680-8124-3C420BDAF7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1905100"/>
            <a:ext cx="3925132" cy="3878400"/>
          </a:xfrm>
        </p:spPr>
        <p:txBody>
          <a:bodyPr/>
          <a:lstStyle/>
          <a:p>
            <a:pPr lvl="0"/>
            <a:r>
              <a:rPr lang="en-US" dirty="0" err="1"/>
              <a:t>Học</a:t>
            </a:r>
            <a:r>
              <a:rPr lang="en-US" dirty="0"/>
              <a:t> Idiom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r>
              <a:rPr lang="en-US" i="1" dirty="0" err="1"/>
              <a:t>Thực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giúp</a:t>
            </a:r>
            <a:r>
              <a:rPr lang="en-US" i="1" dirty="0"/>
              <a:t> ta </a:t>
            </a:r>
            <a:r>
              <a:rPr lang="en-US" i="1" dirty="0" err="1"/>
              <a:t>nhớ</a:t>
            </a:r>
            <a:r>
              <a:rPr lang="en-US" i="1" dirty="0"/>
              <a:t> </a:t>
            </a:r>
            <a:r>
              <a:rPr lang="en-US" i="1" dirty="0" err="1"/>
              <a:t>được</a:t>
            </a:r>
            <a:r>
              <a:rPr lang="en-US" i="1" dirty="0"/>
              <a:t> </a:t>
            </a:r>
            <a:r>
              <a:rPr lang="en-US" i="1" dirty="0" err="1"/>
              <a:t>từ</a:t>
            </a:r>
            <a:r>
              <a:rPr lang="en-US" i="1" dirty="0"/>
              <a:t> </a:t>
            </a:r>
            <a:r>
              <a:rPr lang="en-US" i="1" dirty="0" err="1"/>
              <a:t>vựng</a:t>
            </a:r>
            <a:r>
              <a:rPr lang="en-US" i="1" dirty="0"/>
              <a:t> </a:t>
            </a:r>
            <a:r>
              <a:rPr lang="en-US" i="1" dirty="0" err="1"/>
              <a:t>lâu</a:t>
            </a:r>
            <a:r>
              <a:rPr lang="en-US" i="1" dirty="0"/>
              <a:t> </a:t>
            </a:r>
            <a:r>
              <a:rPr lang="en-US" i="1" dirty="0" err="1"/>
              <a:t>hơn</a:t>
            </a:r>
            <a:endParaRPr lang="en-US" dirty="0"/>
          </a:p>
          <a:p>
            <a:endParaRPr lang="en-US"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F15FAE-2462-4C0F-BA4B-F1EAF66D9061}"/>
              </a:ext>
            </a:extLst>
          </p:cNvPr>
          <p:cNvSpPr/>
          <p:nvPr/>
        </p:nvSpPr>
        <p:spPr>
          <a:xfrm>
            <a:off x="5303970" y="1139309"/>
            <a:ext cx="1794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77E74-5284-4D88-A718-67C93A81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450975"/>
            <a:ext cx="3948113" cy="420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81FFE-3B25-409A-9178-EB94F1461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037" y="1417636"/>
            <a:ext cx="3948113" cy="42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C5CF-5F15-4A68-A1F5-ADDFEFC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Go bananas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5A007-5286-46A8-BCD0-7E65A63DA3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78500" y="1905100"/>
            <a:ext cx="4572000" cy="3878400"/>
          </a:xfrm>
        </p:spPr>
        <p:txBody>
          <a:bodyPr/>
          <a:lstStyle/>
          <a:p>
            <a:endParaRPr lang="en-US" sz="2800" dirty="0"/>
          </a:p>
          <a:p>
            <a:r>
              <a:rPr lang="en-US" b="1" dirty="0"/>
              <a:t>To </a:t>
            </a:r>
            <a:r>
              <a:rPr lang="en-US" b="1" dirty="0">
                <a:hlinkClick r:id="rId2" tooltip="bec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become</a:t>
            </a:r>
            <a:r>
              <a:rPr lang="en-US" b="1" dirty="0"/>
              <a:t> </a:t>
            </a:r>
            <a:r>
              <a:rPr lang="en-US" b="1" dirty="0">
                <a:hlinkClick r:id="rId3" tooltip="extremel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extremely</a:t>
            </a:r>
            <a:r>
              <a:rPr lang="en-US" b="1" dirty="0"/>
              <a:t> </a:t>
            </a:r>
            <a:r>
              <a:rPr lang="en-US" b="1" dirty="0">
                <a:hlinkClick r:id="rId4" tooltip="ang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angry</a:t>
            </a:r>
            <a:r>
              <a:rPr lang="en-US" b="1" dirty="0"/>
              <a:t> or </a:t>
            </a:r>
            <a:r>
              <a:rPr lang="en-US" b="1" dirty="0">
                <a:hlinkClick r:id="rId5" tooltip="excit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excited</a:t>
            </a:r>
            <a:r>
              <a:rPr lang="en-US" b="1" dirty="0"/>
              <a:t> = Drive me crazy (</a:t>
            </a:r>
            <a:r>
              <a:rPr lang="en-US" b="1" dirty="0" err="1"/>
              <a:t>Tức</a:t>
            </a:r>
            <a:r>
              <a:rPr lang="en-US" b="1" dirty="0"/>
              <a:t> </a:t>
            </a:r>
            <a:r>
              <a:rPr lang="en-US" b="1" dirty="0" err="1"/>
              <a:t>giận</a:t>
            </a:r>
            <a:r>
              <a:rPr lang="en-US" b="1" dirty="0"/>
              <a:t>)</a:t>
            </a:r>
          </a:p>
          <a:p>
            <a:r>
              <a:rPr lang="en-US" i="1" dirty="0"/>
              <a:t>Ex: She'll go bananas when you </a:t>
            </a:r>
            <a:r>
              <a:rPr lang="en-US" i="1" dirty="0">
                <a:hlinkClick r:id="rId6" tooltip="te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tell</a:t>
            </a:r>
            <a:r>
              <a:rPr lang="en-US" i="1" dirty="0"/>
              <a:t> her the </a:t>
            </a:r>
            <a:r>
              <a:rPr lang="en-US" i="1" dirty="0">
                <a:hlinkClick r:id="rId7" tooltip="ne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</a:t>
            </a:r>
            <a:endParaRPr lang="en-US" dirty="0"/>
          </a:p>
          <a:p>
            <a:pPr marL="135464" indent="0">
              <a:buNone/>
            </a:pPr>
            <a:endParaRPr lang="en-US" sz="2800" dirty="0"/>
          </a:p>
          <a:p>
            <a:pPr marL="135464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1DF2D-251E-4714-8934-C059F2BBA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1710515"/>
            <a:ext cx="3632200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43FBB-D8E5-468F-9EE2-59B7613B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295400"/>
            <a:ext cx="8039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9BB7-164B-4E6E-A50A-2218B244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300" y="838201"/>
            <a:ext cx="9283700" cy="13462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Born with a silver spoon in your mouth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227A-EB45-4035-815D-F44A27B5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3" y="2184400"/>
            <a:ext cx="3093047" cy="3225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E45E-C7E2-434F-9B1B-3E91E30E23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8000" y="2184400"/>
            <a:ext cx="4433132" cy="3599100"/>
          </a:xfrm>
        </p:spPr>
        <p:txBody>
          <a:bodyPr/>
          <a:lstStyle/>
          <a:p>
            <a:r>
              <a:rPr lang="en-US" dirty="0"/>
              <a:t>To have a high </a:t>
            </a:r>
            <a:r>
              <a:rPr lang="en-US" dirty="0">
                <a:hlinkClick r:id="rId4" tooltip="soc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social</a:t>
            </a:r>
            <a:r>
              <a:rPr lang="en-US" dirty="0"/>
              <a:t> </a:t>
            </a:r>
            <a:r>
              <a:rPr lang="en-US" dirty="0">
                <a:hlinkClick r:id="rId5" tooltip="posi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position</a:t>
            </a:r>
            <a:r>
              <a:rPr lang="en-US" dirty="0"/>
              <a:t> and be </a:t>
            </a:r>
            <a:r>
              <a:rPr lang="en-US" dirty="0">
                <a:hlinkClick r:id="rId6" tooltip="ri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rich</a:t>
            </a:r>
            <a:r>
              <a:rPr lang="en-US" dirty="0"/>
              <a:t> from </a:t>
            </a:r>
            <a:r>
              <a:rPr lang="en-US" dirty="0">
                <a:hlinkClick r:id="rId7" tooltip="bi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78ED5-6F6C-40B1-9FB4-C4FC6C0A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59" y="1206500"/>
            <a:ext cx="4203041" cy="457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F6AB3-696D-443B-A005-4DA53408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206500"/>
            <a:ext cx="4064000" cy="45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2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7B46-B68F-4801-AE98-5C08658D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033" y="1081066"/>
            <a:ext cx="7850000" cy="121763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Cost an arm and a leg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33A1F-C60B-4FDC-B548-32560D1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99" y="1816099"/>
            <a:ext cx="3759201" cy="41021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3485D-0489-4FB4-BAA7-A93C8319169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81700" y="1905100"/>
            <a:ext cx="4039432" cy="3878400"/>
          </a:xfrm>
        </p:spPr>
        <p:txBody>
          <a:bodyPr/>
          <a:lstStyle/>
          <a:p>
            <a:r>
              <a:rPr lang="en-US" b="1" dirty="0"/>
              <a:t>To be very </a:t>
            </a:r>
            <a:r>
              <a:rPr lang="en-US" b="1" dirty="0">
                <a:hlinkClick r:id="rId3" tooltip="expensive"/>
              </a:rPr>
              <a:t>expensive</a:t>
            </a:r>
            <a:r>
              <a:rPr lang="en-US" b="1" dirty="0"/>
              <a:t>:</a:t>
            </a:r>
          </a:p>
          <a:p>
            <a:r>
              <a:rPr lang="en-US" i="1" dirty="0"/>
              <a:t>EX: The </a:t>
            </a:r>
            <a:r>
              <a:rPr lang="en-US" i="1" dirty="0">
                <a:hlinkClick r:id="rId4" tooltip="repair"/>
              </a:rPr>
              <a:t>repair</a:t>
            </a:r>
            <a:r>
              <a:rPr lang="en-US" i="1" dirty="0"/>
              <a:t> </a:t>
            </a:r>
            <a:r>
              <a:rPr lang="en-US" i="1" dirty="0">
                <a:hlinkClick r:id="rId5" tooltip="work"/>
              </a:rPr>
              <a:t>work</a:t>
            </a:r>
            <a:r>
              <a:rPr lang="en-US" i="1" dirty="0"/>
              <a:t> cost an </a:t>
            </a:r>
            <a:r>
              <a:rPr lang="en-US" i="1" dirty="0">
                <a:hlinkClick r:id="rId6" tooltip="arm"/>
              </a:rPr>
              <a:t>arm</a:t>
            </a:r>
            <a:r>
              <a:rPr lang="en-US" i="1" dirty="0"/>
              <a:t> and a </a:t>
            </a:r>
            <a:r>
              <a:rPr lang="en-US" i="1" dirty="0">
                <a:hlinkClick r:id="rId7" tooltip="leg"/>
              </a:rPr>
              <a:t>leg</a:t>
            </a:r>
            <a:r>
              <a:rPr lang="en-US" i="1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r>
              <a:rPr lang="en-US" sz="3200" dirty="0"/>
              <a:t>Adj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838325"/>
            <a:ext cx="6562725" cy="3781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Wealthy (adj): </a:t>
            </a:r>
            <a:r>
              <a:rPr lang="en-US" sz="2800" dirty="0" err="1"/>
              <a:t>giàu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endParaRPr lang="en-US" sz="2800" dirty="0"/>
          </a:p>
          <a:p>
            <a:r>
              <a:rPr lang="en-US" sz="2800" dirty="0"/>
              <a:t>Selfish (adj) </a:t>
            </a:r>
            <a:r>
              <a:rPr lang="en-US" sz="2800" dirty="0" err="1"/>
              <a:t>ích</a:t>
            </a:r>
            <a:r>
              <a:rPr lang="en-US" sz="2800" dirty="0"/>
              <a:t> </a:t>
            </a:r>
            <a:r>
              <a:rPr lang="en-US" sz="2800" dirty="0" err="1"/>
              <a:t>kỉ</a:t>
            </a:r>
            <a:r>
              <a:rPr lang="en-US" sz="2800" dirty="0"/>
              <a:t>, </a:t>
            </a:r>
            <a:r>
              <a:rPr lang="en-US" sz="2800" dirty="0" err="1"/>
              <a:t>ki</a:t>
            </a:r>
            <a:r>
              <a:rPr lang="en-US" sz="2800" dirty="0"/>
              <a:t> </a:t>
            </a:r>
            <a:r>
              <a:rPr lang="en-US" sz="2800" dirty="0" err="1"/>
              <a:t>bo</a:t>
            </a:r>
            <a:endParaRPr lang="en-US" sz="2800" dirty="0"/>
          </a:p>
          <a:p>
            <a:r>
              <a:rPr lang="en-US" sz="2800" dirty="0"/>
              <a:t>Generous (adj) </a:t>
            </a:r>
            <a:r>
              <a:rPr lang="en-US" sz="2800" dirty="0" err="1"/>
              <a:t>hào</a:t>
            </a:r>
            <a:r>
              <a:rPr lang="en-US" sz="2800" dirty="0"/>
              <a:t> </a:t>
            </a:r>
            <a:r>
              <a:rPr lang="en-US" sz="2800" dirty="0" err="1"/>
              <a:t>phóng</a:t>
            </a:r>
            <a:endParaRPr lang="en-US" sz="2800" dirty="0"/>
          </a:p>
          <a:p>
            <a:r>
              <a:rPr lang="en-US" sz="2800" dirty="0"/>
              <a:t>Expensive= Pricey: </a:t>
            </a:r>
            <a:r>
              <a:rPr lang="en-US" sz="2800" dirty="0" err="1"/>
              <a:t>đắt</a:t>
            </a:r>
            <a:r>
              <a:rPr lang="en-US" sz="2800" dirty="0"/>
              <a:t> </a:t>
            </a:r>
            <a:r>
              <a:rPr lang="en-US" sz="2800" dirty="0" err="1"/>
              <a:t>đỏ</a:t>
            </a:r>
            <a:endParaRPr lang="en-US" sz="2800" dirty="0"/>
          </a:p>
          <a:p>
            <a:r>
              <a:rPr lang="en-US" sz="2800" dirty="0"/>
              <a:t>Inexpensive= cheap: </a:t>
            </a:r>
            <a:r>
              <a:rPr lang="en-US" sz="2800" dirty="0" err="1"/>
              <a:t>rẻ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63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FC03-F3BB-46E1-8DEC-AE02C8EB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9144E-4F91-4EC0-AA55-B173284C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 t="10333" r="2334"/>
          <a:stretch/>
        </p:blipFill>
        <p:spPr>
          <a:xfrm>
            <a:off x="5854700" y="914400"/>
            <a:ext cx="42799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123E5-F88A-4FA4-B9AB-16DDB8EA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863601"/>
            <a:ext cx="3949701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6515D-65E7-4537-9426-EF656366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1" b="15665"/>
          <a:stretch/>
        </p:blipFill>
        <p:spPr>
          <a:xfrm>
            <a:off x="1981199" y="1181200"/>
            <a:ext cx="4026732" cy="4767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90F54-E464-49C4-9B29-C4A7C71AB5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94400" y="1689100"/>
            <a:ext cx="4026732" cy="4094400"/>
          </a:xfrm>
        </p:spPr>
        <p:txBody>
          <a:bodyPr/>
          <a:lstStyle/>
          <a:p>
            <a:r>
              <a:rPr lang="en-US" sz="3200" dirty="0"/>
              <a:t>Used when you are </a:t>
            </a:r>
            <a:r>
              <a:rPr lang="en-US" sz="3200" dirty="0">
                <a:hlinkClick r:id="rId3" tooltip="explain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explaining</a:t>
            </a:r>
            <a:r>
              <a:rPr lang="en-US" sz="3200" dirty="0"/>
              <a:t> what    h</a:t>
            </a:r>
            <a:r>
              <a:rPr lang="en-US" sz="3200" dirty="0">
                <a:hlinkClick r:id="rId4" tooltip="happen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appened</a:t>
            </a:r>
            <a:r>
              <a:rPr lang="en-US" sz="3200" dirty="0"/>
              <a:t> in a few words, without giving all the </a:t>
            </a:r>
            <a:r>
              <a:rPr lang="en-US" sz="3200" dirty="0">
                <a:hlinkClick r:id="rId5" tooltip="detai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607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A68B-3225-4989-A594-D35AEF837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Reasonable= Affordable= cheap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999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B9FD-BC71-4992-A942-3019303DB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Cost an arm and a leg</a:t>
            </a:r>
          </a:p>
        </p:txBody>
      </p:sp>
    </p:spTree>
    <p:extLst>
      <p:ext uri="{BB962C8B-B14F-4D97-AF65-F5344CB8AC3E}">
        <p14:creationId xmlns:p14="http://schemas.microsoft.com/office/powerpoint/2010/main" val="25593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33F1-8213-4BDD-93FE-5D53B9688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 far as I can Remember,</a:t>
            </a:r>
          </a:p>
        </p:txBody>
      </p:sp>
    </p:spTree>
    <p:extLst>
      <p:ext uri="{BB962C8B-B14F-4D97-AF65-F5344CB8AC3E}">
        <p14:creationId xmlns:p14="http://schemas.microsoft.com/office/powerpoint/2010/main" val="318699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1C4A-26A4-40AF-9984-ABF4CE8B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21007-0F0E-4B22-BE8C-E6872A84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1F867-391F-4BE7-8F9B-3EB217BF1B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F0E6-DF88-4A8D-8E2D-692B90BA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" y="0"/>
            <a:ext cx="1218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2867024" y="1309037"/>
            <a:ext cx="6457951" cy="4310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People who live above the line: </a:t>
            </a:r>
            <a:r>
              <a:rPr lang="en-US" sz="2800" dirty="0" err="1"/>
              <a:t>giàu</a:t>
            </a:r>
            <a:endParaRPr lang="en-US" sz="2800" dirty="0"/>
          </a:p>
          <a:p>
            <a:r>
              <a:rPr lang="en-US" sz="2800" dirty="0"/>
              <a:t>People who live under the line: </a:t>
            </a:r>
            <a:r>
              <a:rPr lang="en-US" sz="2800" dirty="0" err="1"/>
              <a:t>nghèo</a:t>
            </a:r>
            <a:endParaRPr lang="en-US" sz="2800" dirty="0"/>
          </a:p>
          <a:p>
            <a:r>
              <a:rPr lang="en-US" sz="2800" dirty="0"/>
              <a:t>Loan: </a:t>
            </a:r>
            <a:r>
              <a:rPr lang="en-US" sz="2800" dirty="0" err="1"/>
              <a:t>nợ</a:t>
            </a:r>
            <a:r>
              <a:rPr lang="en-US" sz="2800" dirty="0"/>
              <a:t> = dept</a:t>
            </a:r>
          </a:p>
          <a:p>
            <a:r>
              <a:rPr lang="en-US" sz="2800" dirty="0"/>
              <a:t>Tax=  duty: </a:t>
            </a:r>
            <a:r>
              <a:rPr lang="en-US" sz="2800" dirty="0" err="1"/>
              <a:t>thuế</a:t>
            </a:r>
            <a:endParaRPr lang="en-US" sz="2800" dirty="0"/>
          </a:p>
          <a:p>
            <a:r>
              <a:rPr lang="en-US" sz="2800" dirty="0"/>
              <a:t>Payment method: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thanh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endParaRPr lang="en-US" sz="2800" dirty="0"/>
          </a:p>
          <a:p>
            <a:r>
              <a:rPr lang="en-US" sz="2800" dirty="0" err="1"/>
              <a:t>Cash:tiền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endParaRPr lang="en-US" sz="2800" dirty="0"/>
          </a:p>
          <a:p>
            <a:r>
              <a:rPr lang="en-US" sz="2800" dirty="0"/>
              <a:t>Credit card : </a:t>
            </a:r>
            <a:r>
              <a:rPr lang="en-US" sz="2800" dirty="0" err="1"/>
              <a:t>thẻ</a:t>
            </a:r>
            <a:r>
              <a:rPr lang="en-US" sz="2800" dirty="0"/>
              <a:t> </a:t>
            </a:r>
            <a:r>
              <a:rPr lang="en-US" sz="2800" dirty="0" err="1"/>
              <a:t>tín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endParaRPr lang="en-US" sz="2800" dirty="0"/>
          </a:p>
          <a:p>
            <a:r>
              <a:rPr lang="en-US" sz="2800" dirty="0"/>
              <a:t>Share: </a:t>
            </a:r>
            <a:r>
              <a:rPr lang="en-US" sz="2800" dirty="0" err="1"/>
              <a:t>cổ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946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328287"/>
            <a:ext cx="6562725" cy="429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Salary= Income: </a:t>
            </a:r>
            <a:r>
              <a:rPr lang="en-US" sz="2800" dirty="0" err="1"/>
              <a:t>tiền</a:t>
            </a:r>
            <a:r>
              <a:rPr lang="en-US" sz="2800" dirty="0"/>
              <a:t> l</a:t>
            </a:r>
            <a:r>
              <a:rPr lang="vi-VN" sz="2800" dirty="0"/>
              <a:t>ư</a:t>
            </a:r>
            <a:r>
              <a:rPr lang="en-US" sz="2800" dirty="0" err="1"/>
              <a:t>ơng</a:t>
            </a:r>
            <a:endParaRPr lang="en-US" sz="2800" dirty="0"/>
          </a:p>
          <a:p>
            <a:r>
              <a:rPr lang="en-US" sz="2800" dirty="0"/>
              <a:t>Sale off= discount: </a:t>
            </a:r>
            <a:r>
              <a:rPr lang="en-US" sz="2800" dirty="0" err="1"/>
              <a:t>giảm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endParaRPr lang="en-US" sz="2800" dirty="0"/>
          </a:p>
          <a:p>
            <a:r>
              <a:rPr lang="en-US" sz="2800" dirty="0"/>
              <a:t>Price= cost: </a:t>
            </a:r>
            <a:r>
              <a:rPr lang="en-US" sz="2800" dirty="0" err="1"/>
              <a:t>giá</a:t>
            </a:r>
            <a:endParaRPr lang="en-US" sz="2800" dirty="0"/>
          </a:p>
          <a:p>
            <a:r>
              <a:rPr lang="en-US" sz="2800" dirty="0"/>
              <a:t>Bank account: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</a:t>
            </a:r>
            <a:r>
              <a:rPr lang="en-US" sz="2800" dirty="0" err="1"/>
              <a:t>ngân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20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3BF1-3A41-4D9F-8A01-A276ABA74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8475" y="1409700"/>
            <a:ext cx="6553200" cy="382905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An eye for a bargain</a:t>
            </a:r>
            <a:r>
              <a:rPr lang="en-US" sz="2800" b="1" dirty="0"/>
              <a:t>: </a:t>
            </a:r>
            <a:r>
              <a:rPr lang="en-US" sz="2800" b="1" dirty="0" err="1"/>
              <a:t>nói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người</a:t>
            </a:r>
            <a:r>
              <a:rPr lang="en-US" sz="2800" b="1" dirty="0"/>
              <a:t> </a:t>
            </a:r>
            <a:r>
              <a:rPr lang="en-US" sz="2800" b="1" dirty="0" err="1"/>
              <a:t>chuyên</a:t>
            </a:r>
            <a:r>
              <a:rPr lang="en-US" sz="2800" b="1" dirty="0"/>
              <a:t> </a:t>
            </a:r>
            <a:r>
              <a:rPr lang="en-US" sz="2800" b="1" dirty="0" err="1"/>
              <a:t>trả</a:t>
            </a:r>
            <a:r>
              <a:rPr lang="en-US" sz="2800" b="1" dirty="0"/>
              <a:t> </a:t>
            </a:r>
            <a:r>
              <a:rPr lang="en-US" sz="2800" b="1" dirty="0" err="1"/>
              <a:t>giá</a:t>
            </a:r>
            <a:r>
              <a:rPr lang="en-US" sz="2800" b="1" dirty="0"/>
              <a:t> </a:t>
            </a:r>
            <a:r>
              <a:rPr lang="en-US" sz="2800" b="1" dirty="0" err="1"/>
              <a:t>khi</a:t>
            </a:r>
            <a:r>
              <a:rPr lang="en-US" sz="2800" b="1" dirty="0"/>
              <a:t> </a:t>
            </a:r>
            <a:r>
              <a:rPr lang="en-US" sz="2800" b="1" dirty="0" err="1"/>
              <a:t>mua</a:t>
            </a:r>
            <a:r>
              <a:rPr lang="en-US" sz="2800" b="1" dirty="0"/>
              <a:t> </a:t>
            </a:r>
            <a:r>
              <a:rPr lang="en-US" sz="2800" b="1" dirty="0" err="1"/>
              <a:t>hàng</a:t>
            </a:r>
            <a:r>
              <a:rPr lang="en-US" sz="2800" b="1" dirty="0"/>
              <a:t>, </a:t>
            </a:r>
            <a:r>
              <a:rPr lang="en-US" sz="2800" b="1" dirty="0" err="1"/>
              <a:t>hoặc</a:t>
            </a:r>
            <a:r>
              <a:rPr lang="en-US" sz="2800" b="1" dirty="0"/>
              <a:t> </a:t>
            </a:r>
            <a:r>
              <a:rPr lang="en-US" sz="2800" b="1" dirty="0" err="1"/>
              <a:t>người</a:t>
            </a:r>
            <a:r>
              <a:rPr lang="en-US" sz="2800" b="1" dirty="0"/>
              <a:t> hay </a:t>
            </a:r>
            <a:r>
              <a:rPr lang="en-US" sz="2800" b="1" dirty="0" err="1"/>
              <a:t>săn</a:t>
            </a:r>
            <a:r>
              <a:rPr lang="en-US" sz="2800" b="1" dirty="0"/>
              <a:t> </a:t>
            </a:r>
            <a:r>
              <a:rPr lang="en-US" sz="2800" b="1" dirty="0" err="1"/>
              <a:t>hàng</a:t>
            </a:r>
            <a:r>
              <a:rPr lang="en-US" sz="2800" b="1" dirty="0"/>
              <a:t> </a:t>
            </a:r>
            <a:r>
              <a:rPr lang="en-US" sz="2800" b="1" dirty="0" err="1"/>
              <a:t>giảm</a:t>
            </a:r>
            <a:r>
              <a:rPr lang="en-US" sz="2800" b="1" dirty="0"/>
              <a:t> </a:t>
            </a:r>
            <a:r>
              <a:rPr lang="en-US" sz="2800" b="1" dirty="0" err="1"/>
              <a:t>giá</a:t>
            </a:r>
            <a:br>
              <a:rPr lang="en-US" sz="2800" dirty="0"/>
            </a:br>
            <a:r>
              <a:rPr lang="en-US" sz="2800" dirty="0"/>
              <a:t>Ex: </a:t>
            </a:r>
            <a:r>
              <a:rPr lang="en-US" sz="2800" i="1" dirty="0"/>
              <a:t>She has a sharp eye for a bargain.</a:t>
            </a:r>
            <a:br>
              <a:rPr lang="en-US" sz="2800" i="1" dirty="0"/>
            </a:br>
            <a:br>
              <a:rPr lang="en-US" sz="2800" i="1" dirty="0"/>
            </a:br>
            <a:r>
              <a:rPr lang="en-US" sz="2800" b="1" dirty="0">
                <a:solidFill>
                  <a:srgbClr val="FF0000"/>
                </a:solidFill>
              </a:rPr>
              <a:t>To pay cash/ to use credit cards</a:t>
            </a:r>
            <a:r>
              <a:rPr lang="en-US" sz="2800" b="1" dirty="0"/>
              <a:t>: 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r>
              <a:rPr lang="en-US" sz="2800" dirty="0"/>
              <a:t>/ </a:t>
            </a:r>
            <a:r>
              <a:rPr lang="en-US" sz="2800" dirty="0" err="1"/>
              <a:t>thẻ</a:t>
            </a:r>
            <a:r>
              <a:rPr lang="en-US" sz="2800" dirty="0"/>
              <a:t> </a:t>
            </a:r>
            <a:r>
              <a:rPr lang="en-US" sz="2800" dirty="0" err="1"/>
              <a:t>tín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br>
              <a:rPr lang="en-US" sz="2800" i="1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007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25B-CF1F-463B-8D3A-656B29F3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50" y="1381125"/>
            <a:ext cx="6362699" cy="405765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To rip someone off</a:t>
            </a:r>
            <a:r>
              <a:rPr lang="en-US" sz="2400" b="1" dirty="0"/>
              <a:t>: </a:t>
            </a:r>
            <a:r>
              <a:rPr lang="en-US" sz="2400" b="1" dirty="0" err="1"/>
              <a:t>bị</a:t>
            </a:r>
            <a:r>
              <a:rPr lang="en-US" sz="2400" b="1" dirty="0"/>
              <a:t> '</a:t>
            </a:r>
            <a:r>
              <a:rPr lang="en-US" sz="2400" b="1" dirty="0" err="1"/>
              <a:t>chặt</a:t>
            </a:r>
            <a:r>
              <a:rPr lang="en-US" sz="2400" b="1" dirty="0"/>
              <a:t> </a:t>
            </a:r>
            <a:r>
              <a:rPr lang="en-US" sz="2400" b="1" dirty="0" err="1"/>
              <a:t>chém</a:t>
            </a:r>
            <a:r>
              <a:rPr lang="en-US" sz="2400" b="1" dirty="0"/>
              <a:t>',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mua</a:t>
            </a:r>
            <a:r>
              <a:rPr lang="en-US" sz="2400" b="1" dirty="0"/>
              <a:t> </a:t>
            </a:r>
            <a:r>
              <a:rPr lang="en-US" sz="2400" b="1" dirty="0" err="1"/>
              <a:t>hớ</a:t>
            </a:r>
            <a:br>
              <a:rPr lang="en-US" sz="2400" dirty="0"/>
            </a:br>
            <a:r>
              <a:rPr lang="en-US" sz="2400" dirty="0"/>
              <a:t>The consumer is definitely being ripped off with regard to food prices.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To save money for something</a:t>
            </a:r>
            <a:r>
              <a:rPr lang="en-US" sz="2400" b="1" dirty="0"/>
              <a:t>: 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cái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To pay off my debts</a:t>
            </a:r>
            <a:r>
              <a:rPr lang="en-US" sz="2400" b="1" dirty="0"/>
              <a:t>: 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nợ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54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BEAD-B198-4B67-B52F-928BB93E1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875" y="1400175"/>
            <a:ext cx="6210299" cy="3990975"/>
          </a:xfrm>
        </p:spPr>
        <p:txBody>
          <a:bodyPr anchor="t"/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To buy a lemon</a:t>
            </a:r>
            <a:r>
              <a:rPr lang="en-US" sz="2400" b="1" dirty="0"/>
              <a:t>: </a:t>
            </a:r>
            <a:r>
              <a:rPr lang="en-US" sz="2400" dirty="0"/>
              <a:t>To buy something that proves to be worthless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Money doesn’t grow on trees</a:t>
            </a:r>
            <a:r>
              <a:rPr lang="en-US" sz="2400" b="1" dirty="0"/>
              <a:t>:</a:t>
            </a:r>
            <a:r>
              <a:rPr lang="en-US" sz="2400" dirty="0"/>
              <a:t> Money doesn’t come easily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To shop around</a:t>
            </a:r>
            <a:r>
              <a:rPr lang="en-US" sz="2400" b="1" dirty="0"/>
              <a:t>: </a:t>
            </a:r>
            <a:r>
              <a:rPr lang="en-US" sz="2400" dirty="0"/>
              <a:t>to look for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338681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BEAD-B198-4B67-B52F-928BB93E1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875" y="1400175"/>
            <a:ext cx="6210299" cy="3990975"/>
          </a:xfrm>
        </p:spPr>
        <p:txBody>
          <a:bodyPr anchor="t"/>
          <a:lstStyle/>
          <a:p>
            <a:pPr algn="l"/>
            <a:r>
              <a:rPr lang="vi-VN" sz="2800" b="1" dirty="0">
                <a:solidFill>
                  <a:srgbClr val="FF0000"/>
                </a:solidFill>
              </a:rPr>
              <a:t>Money </a:t>
            </a:r>
            <a:r>
              <a:rPr lang="vi-VN" sz="2800" b="1" dirty="0" err="1">
                <a:solidFill>
                  <a:srgbClr val="FF0000"/>
                </a:solidFill>
              </a:rPr>
              <a:t>makes</a:t>
            </a:r>
            <a:r>
              <a:rPr lang="vi-VN" sz="2800" b="1" dirty="0">
                <a:solidFill>
                  <a:srgbClr val="FF0000"/>
                </a:solidFill>
              </a:rPr>
              <a:t> the </a:t>
            </a:r>
            <a:r>
              <a:rPr lang="vi-VN" sz="2800" b="1" dirty="0" err="1">
                <a:solidFill>
                  <a:srgbClr val="FF0000"/>
                </a:solidFill>
              </a:rPr>
              <a:t>world</a:t>
            </a:r>
            <a:r>
              <a:rPr lang="vi-VN" sz="2800" b="1" dirty="0">
                <a:solidFill>
                  <a:srgbClr val="FF0000"/>
                </a:solidFill>
              </a:rPr>
              <a:t> go </a:t>
            </a:r>
            <a:r>
              <a:rPr lang="vi-VN" sz="2800" b="1" dirty="0" err="1">
                <a:solidFill>
                  <a:srgbClr val="FF0000"/>
                </a:solidFill>
              </a:rPr>
              <a:t>round</a:t>
            </a:r>
            <a:r>
              <a:rPr lang="vi-VN" sz="2800" b="1" dirty="0"/>
              <a:t>: </a:t>
            </a:r>
            <a:r>
              <a:rPr lang="vi-VN" sz="2800" b="1" dirty="0" err="1"/>
              <a:t>có</a:t>
            </a:r>
            <a:r>
              <a:rPr lang="vi-VN" sz="2800" b="1" dirty="0"/>
              <a:t> </a:t>
            </a:r>
            <a:r>
              <a:rPr lang="vi-VN" sz="2800" b="1" dirty="0" err="1"/>
              <a:t>tiền</a:t>
            </a:r>
            <a:r>
              <a:rPr lang="vi-VN" sz="2800" b="1" dirty="0"/>
              <a:t> mua tiên </a:t>
            </a:r>
            <a:r>
              <a:rPr lang="vi-VN" sz="2800" b="1" dirty="0" err="1"/>
              <a:t>cũng</a:t>
            </a:r>
            <a:r>
              <a:rPr lang="vi-VN" sz="2800" b="1" dirty="0"/>
              <a:t> </a:t>
            </a:r>
            <a:r>
              <a:rPr lang="vi-VN" sz="2800" b="1" dirty="0" err="1"/>
              <a:t>được</a:t>
            </a:r>
            <a:br>
              <a:rPr lang="en-US" sz="2800" b="1" dirty="0"/>
            </a:br>
            <a:br>
              <a:rPr lang="en-US" sz="2800" b="1" dirty="0"/>
            </a:br>
            <a:r>
              <a:rPr lang="vi-VN" sz="2800" b="1" dirty="0">
                <a:solidFill>
                  <a:srgbClr val="FF0000"/>
                </a:solidFill>
              </a:rPr>
              <a:t>Money </a:t>
            </a:r>
            <a:r>
              <a:rPr lang="vi-VN" sz="2800" b="1" dirty="0" err="1">
                <a:solidFill>
                  <a:srgbClr val="FF0000"/>
                </a:solidFill>
              </a:rPr>
              <a:t>can’t</a:t>
            </a:r>
            <a:r>
              <a:rPr lang="vi-VN" sz="2800" b="1" dirty="0">
                <a:solidFill>
                  <a:srgbClr val="FF0000"/>
                </a:solidFill>
              </a:rPr>
              <a:t> </a:t>
            </a:r>
            <a:r>
              <a:rPr lang="vi-VN" sz="2800" b="1" dirty="0" err="1">
                <a:solidFill>
                  <a:srgbClr val="FF0000"/>
                </a:solidFill>
              </a:rPr>
              <a:t>buy</a:t>
            </a:r>
            <a:r>
              <a:rPr lang="vi-VN" sz="2800" b="1" dirty="0">
                <a:solidFill>
                  <a:srgbClr val="FF0000"/>
                </a:solidFill>
              </a:rPr>
              <a:t> </a:t>
            </a:r>
            <a:r>
              <a:rPr lang="vi-VN" sz="2800" b="1" dirty="0" err="1">
                <a:solidFill>
                  <a:srgbClr val="FF0000"/>
                </a:solidFill>
              </a:rPr>
              <a:t>happiness</a:t>
            </a:r>
            <a:r>
              <a:rPr lang="vi-VN" sz="2800" b="1" dirty="0"/>
              <a:t>: </a:t>
            </a:r>
            <a:r>
              <a:rPr lang="vi-VN" sz="2800" b="1" dirty="0" err="1"/>
              <a:t>Tiền</a:t>
            </a:r>
            <a:r>
              <a:rPr lang="vi-VN" sz="2800" b="1" dirty="0"/>
              <a:t> không mua </a:t>
            </a:r>
            <a:r>
              <a:rPr lang="vi-VN" sz="2800" b="1" dirty="0" err="1"/>
              <a:t>được</a:t>
            </a:r>
            <a:r>
              <a:rPr lang="vi-VN" sz="2800" b="1" dirty="0"/>
              <a:t> </a:t>
            </a:r>
            <a:r>
              <a:rPr lang="vi-VN" sz="2800" b="1" dirty="0" err="1"/>
              <a:t>hạnh</a:t>
            </a:r>
            <a:r>
              <a:rPr lang="vi-VN" sz="2800" b="1" dirty="0"/>
              <a:t> </a:t>
            </a:r>
            <a:r>
              <a:rPr lang="vi-VN" sz="2800" b="1" dirty="0" err="1"/>
              <a:t>phúc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put paid to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trade-off</a:t>
            </a:r>
          </a:p>
        </p:txBody>
      </p:sp>
    </p:spTree>
    <p:extLst>
      <p:ext uri="{BB962C8B-B14F-4D97-AF65-F5344CB8AC3E}">
        <p14:creationId xmlns:p14="http://schemas.microsoft.com/office/powerpoint/2010/main" val="28340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80D-2DE2-4F8B-8FBD-B503C84FE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883" y="1179392"/>
            <a:ext cx="5417600" cy="658933"/>
          </a:xfrm>
        </p:spPr>
        <p:txBody>
          <a:bodyPr/>
          <a:lstStyle/>
          <a:p>
            <a:r>
              <a:rPr lang="en-US" sz="3200" dirty="0"/>
              <a:t>Part 1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2C554-5154-4DE4-9212-8981072DC8E9}"/>
              </a:ext>
            </a:extLst>
          </p:cNvPr>
          <p:cNvSpPr/>
          <p:nvPr/>
        </p:nvSpPr>
        <p:spPr>
          <a:xfrm>
            <a:off x="3028949" y="1732547"/>
            <a:ext cx="6562725" cy="3887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Are you good at saving money?</a:t>
            </a:r>
          </a:p>
          <a:p>
            <a:r>
              <a:rPr lang="en-US" sz="2800" dirty="0"/>
              <a:t>- finance management: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lí</a:t>
            </a:r>
            <a:r>
              <a:rPr lang="en-US" sz="2800" dirty="0"/>
              <a:t> </a:t>
            </a:r>
            <a:r>
              <a:rPr lang="en-US" sz="2800" dirty="0" err="1"/>
              <a:t>tiền</a:t>
            </a:r>
            <a:endParaRPr lang="en-US" sz="2800" dirty="0"/>
          </a:p>
          <a:p>
            <a:r>
              <a:rPr lang="en-US" sz="2800" dirty="0"/>
              <a:t>-pay back: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tiền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Well, I found myself is good at finance management. I just buy something I actually need on a daily basis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15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781</Words>
  <Application>Microsoft Office PowerPoint</Application>
  <PresentationFormat>Widescreen</PresentationFormat>
  <Paragraphs>78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Verbs </vt:lpstr>
      <vt:lpstr>Adj</vt:lpstr>
      <vt:lpstr>PowerPoint Presentation</vt:lpstr>
      <vt:lpstr>PowerPoint Presentation</vt:lpstr>
      <vt:lpstr>An eye for a bargain: nói về người chuyên trả giá khi mua hàng, hoặc người hay săn hàng giảm giá Ex: She has a sharp eye for a bargain.  To pay cash/ to use credit cards: Trả bằng tiền mặt/ thẻ tín dụng  </vt:lpstr>
      <vt:lpstr>To rip someone off: bị 'chặt chém', bị mua hớ The consumer is definitely being ripped off with regard to food prices.  To save money for something: để dành tiền cho cái gì đó  To pay off my debts: trả hết nợ  </vt:lpstr>
      <vt:lpstr>To buy a lemon: To buy something that proves to be worthless  Money doesn’t grow on trees: Money doesn’t come easily  To shop around: to look for the best price</vt:lpstr>
      <vt:lpstr>Money makes the world go round: có tiền mua tiên cũng được  Money can’t buy happiness: Tiền không mua được hạnh phúc  To put paid to: đánh đổi = trade-off</vt:lpstr>
      <vt:lpstr>Part 1 Questions</vt:lpstr>
      <vt:lpstr>Part 1 Questions</vt:lpstr>
      <vt:lpstr>Part 2 Question</vt:lpstr>
      <vt:lpstr>PowerPoint Presentation</vt:lpstr>
      <vt:lpstr>PowerPoint Presentation</vt:lpstr>
      <vt:lpstr>PowerPoint Presentation</vt:lpstr>
      <vt:lpstr>Go bananas</vt:lpstr>
      <vt:lpstr>PowerPoint Presentation</vt:lpstr>
      <vt:lpstr>Born with a silver spoon in your mouth </vt:lpstr>
      <vt:lpstr>PowerPoint Presentation</vt:lpstr>
      <vt:lpstr>Cost an arm and a leg </vt:lpstr>
      <vt:lpstr>PowerPoint Presentation</vt:lpstr>
      <vt:lpstr>PowerPoint Presentation</vt:lpstr>
      <vt:lpstr>Reasonable= Affordable= cheap  </vt:lpstr>
      <vt:lpstr>Cost an arm and a leg</vt:lpstr>
      <vt:lpstr>AS far as I can Remember,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Idioms</dc:title>
  <dc:creator>ha to</dc:creator>
  <cp:lastModifiedBy>ha to</cp:lastModifiedBy>
  <cp:revision>39</cp:revision>
  <dcterms:created xsi:type="dcterms:W3CDTF">2020-02-12T17:49:34Z</dcterms:created>
  <dcterms:modified xsi:type="dcterms:W3CDTF">2020-03-10T13:19:14Z</dcterms:modified>
</cp:coreProperties>
</file>